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9"/>
  </p:handoutMasterIdLst>
  <p:sldIdLst>
    <p:sldId id="328" r:id="rId2"/>
    <p:sldId id="258" r:id="rId3"/>
    <p:sldId id="345" r:id="rId4"/>
    <p:sldId id="341" r:id="rId5"/>
    <p:sldId id="343" r:id="rId6"/>
    <p:sldId id="342" r:id="rId7"/>
    <p:sldId id="344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E56"/>
    <a:srgbClr val="DA3D24"/>
    <a:srgbClr val="FCD9C7"/>
    <a:srgbClr val="422427"/>
    <a:srgbClr val="DD3A1F"/>
    <a:srgbClr val="DA351A"/>
    <a:srgbClr val="503D33"/>
    <a:srgbClr val="CBC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088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C580A8-AF1B-E649-9E63-D827087097AF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BF136F-48E3-B64C-BF64-816B24D8C2A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928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0D58-93FC-2A49-A9CB-35588A44BD1B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A03C-666F-C74A-A7E7-457FE67A76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21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96900" y="16335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96900" y="3098800"/>
            <a:ext cx="8229600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81E9C93-4911-3941-9003-89634F1498CE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058A3B-2637-4E48-AF3C-D0484E444C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pic>
        <p:nvPicPr>
          <p:cNvPr id="2" name="Image 1" descr="masque-enquet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626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DD3A1F"/>
          </a:solidFill>
          <a:latin typeface="Verdana"/>
          <a:ea typeface="ＭＳ Ｐゴシック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422427"/>
          </a:solidFill>
          <a:latin typeface="Verdana"/>
          <a:ea typeface="ＭＳ Ｐゴシック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Éléments analysés</a:t>
            </a:r>
          </a:p>
        </p:txBody>
      </p:sp>
      <p:sp>
        <p:nvSpPr>
          <p:cNvPr id="4098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les éléments analysés : 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- Combien d’accidents avez-vous analysés et sur quelle période ?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- Quel est le nombre de victimes : blessées et tuées ?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4099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18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ÉLÉMENTS ANALYSÉS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Répartition des victimes </a:t>
            </a:r>
            <a:br>
              <a:rPr lang="fr-FR" sz="3000" b="1">
                <a:solidFill>
                  <a:srgbClr val="EE3A00"/>
                </a:solidFill>
                <a:latin typeface="Verdana" charset="0"/>
              </a:rPr>
            </a:br>
            <a:r>
              <a:rPr lang="fr-FR" sz="3000" b="1">
                <a:solidFill>
                  <a:srgbClr val="EE3A00"/>
                </a:solidFill>
                <a:latin typeface="Verdana" charset="0"/>
              </a:rPr>
              <a:t>par catégorie d’usagers</a:t>
            </a:r>
          </a:p>
        </p:txBody>
      </p:sp>
      <p:sp>
        <p:nvSpPr>
          <p:cNvPr id="5122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702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RÉPARTION DES VICTIMES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16000" y="3186805"/>
          <a:ext cx="7251699" cy="2743200"/>
        </p:xfrm>
        <a:graphic>
          <a:graphicData uri="http://schemas.openxmlformats.org/drawingml/2006/table">
            <a:tbl>
              <a:tblPr firstRow="1" bandRow="1">
                <a:effectLst/>
                <a:tableStyleId>{284E427A-3D55-4303-BF80-6455036E1DE7}</a:tableStyleId>
              </a:tblPr>
              <a:tblGrid>
                <a:gridCol w="2438400"/>
                <a:gridCol w="2396066"/>
                <a:gridCol w="2417233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Catégorie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tuées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blessées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Piétons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Vélos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Cyclomoteurs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Motocyclettes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Véhicules légers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Poids lourds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Répartition des victimes </a:t>
            </a:r>
            <a:br>
              <a:rPr lang="fr-FR" sz="3000" b="1">
                <a:solidFill>
                  <a:srgbClr val="EE3A00"/>
                </a:solidFill>
                <a:latin typeface="Verdana" charset="0"/>
              </a:rPr>
            </a:br>
            <a:r>
              <a:rPr lang="fr-FR" sz="3000" b="1">
                <a:solidFill>
                  <a:srgbClr val="EE3A00"/>
                </a:solidFill>
                <a:latin typeface="Verdana" charset="0"/>
              </a:rPr>
              <a:t>selon leur âge</a:t>
            </a:r>
          </a:p>
        </p:txBody>
      </p:sp>
      <p:sp>
        <p:nvSpPr>
          <p:cNvPr id="6146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702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RÉPARTION DES VICTIMES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16000" y="3186805"/>
          <a:ext cx="7251699" cy="2372360"/>
        </p:xfrm>
        <a:graphic>
          <a:graphicData uri="http://schemas.openxmlformats.org/drawingml/2006/table">
            <a:tbl>
              <a:tblPr firstRow="1" bandRow="1">
                <a:effectLst/>
                <a:tableStyleId>{284E427A-3D55-4303-BF80-6455036E1DE7}</a:tableStyleId>
              </a:tblPr>
              <a:tblGrid>
                <a:gridCol w="2438400"/>
                <a:gridCol w="2396066"/>
                <a:gridCol w="2417233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Âge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tuées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blessées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Enfants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Adolescents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Jeunes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Adultes</a:t>
                      </a:r>
                      <a:r>
                        <a:rPr lang="fr-FR" sz="1200" baseline="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 (&gt; 25 ans)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Seniors (65</a:t>
                      </a:r>
                      <a:r>
                        <a:rPr lang="fr-FR" sz="1200" baseline="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 ans et plus)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Répartition des victimes </a:t>
            </a:r>
            <a:br>
              <a:rPr lang="fr-FR" sz="3000" b="1">
                <a:solidFill>
                  <a:srgbClr val="EE3A00"/>
                </a:solidFill>
                <a:latin typeface="Verdana" charset="0"/>
              </a:rPr>
            </a:br>
            <a:r>
              <a:rPr lang="fr-FR" sz="3000" b="1">
                <a:solidFill>
                  <a:srgbClr val="EE3A00"/>
                </a:solidFill>
                <a:latin typeface="Verdana" charset="0"/>
              </a:rPr>
              <a:t>selon leur sexe</a:t>
            </a:r>
          </a:p>
        </p:txBody>
      </p:sp>
      <p:sp>
        <p:nvSpPr>
          <p:cNvPr id="7170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702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RÉPARTION DES VICTIMES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16000" y="3186805"/>
          <a:ext cx="7251699" cy="1259840"/>
        </p:xfrm>
        <a:graphic>
          <a:graphicData uri="http://schemas.openxmlformats.org/drawingml/2006/table">
            <a:tbl>
              <a:tblPr firstRow="1" bandRow="1">
                <a:effectLst/>
                <a:tableStyleId>{284E427A-3D55-4303-BF80-6455036E1DE7}</a:tableStyleId>
              </a:tblPr>
              <a:tblGrid>
                <a:gridCol w="2438400"/>
                <a:gridCol w="2396066"/>
                <a:gridCol w="2417233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Sexe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tuées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personnes blessées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Hommes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Femmes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8250237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Répartition des accidents </a:t>
            </a:r>
            <a:br>
              <a:rPr lang="fr-FR" sz="3000" b="1">
                <a:solidFill>
                  <a:srgbClr val="EE3A00"/>
                </a:solidFill>
                <a:latin typeface="Verdana" charset="0"/>
              </a:rPr>
            </a:br>
            <a:r>
              <a:rPr lang="fr-FR" sz="3000" b="1">
                <a:solidFill>
                  <a:srgbClr val="EE3A00"/>
                </a:solidFill>
                <a:latin typeface="Verdana" charset="0"/>
              </a:rPr>
              <a:t>selon le réseau routier</a:t>
            </a:r>
          </a:p>
        </p:txBody>
      </p:sp>
      <p:sp>
        <p:nvSpPr>
          <p:cNvPr id="8194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868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RÉPARTION DES ACCIDENTS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16000" y="3186805"/>
          <a:ext cx="6108700" cy="1483360"/>
        </p:xfrm>
        <a:graphic>
          <a:graphicData uri="http://schemas.openxmlformats.org/drawingml/2006/table">
            <a:tbl>
              <a:tblPr firstRow="1" bandRow="1">
                <a:effectLst/>
                <a:tableStyleId>{284E427A-3D55-4303-BF80-6455036E1DE7}</a:tableStyleId>
              </a:tblPr>
              <a:tblGrid>
                <a:gridCol w="3067665"/>
                <a:gridCol w="30410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Réseau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d’accidents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Autoroutes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Routes hors agglomération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Agglomération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8250237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Répartition des accidents </a:t>
            </a:r>
            <a:br>
              <a:rPr lang="fr-FR" sz="3000" b="1">
                <a:solidFill>
                  <a:srgbClr val="EE3A00"/>
                </a:solidFill>
                <a:latin typeface="Verdana" charset="0"/>
              </a:rPr>
            </a:br>
            <a:r>
              <a:rPr lang="fr-FR" sz="2800" b="1">
                <a:solidFill>
                  <a:srgbClr val="EE3A00"/>
                </a:solidFill>
                <a:latin typeface="Verdana" charset="0"/>
              </a:rPr>
              <a:t>selon le nombre de véhicules impliqués</a:t>
            </a:r>
          </a:p>
        </p:txBody>
      </p:sp>
      <p:sp>
        <p:nvSpPr>
          <p:cNvPr id="9218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868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RÉPARTION DES ACCIDENTS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16000" y="3186805"/>
          <a:ext cx="6108700" cy="1854200"/>
        </p:xfrm>
        <a:graphic>
          <a:graphicData uri="http://schemas.openxmlformats.org/drawingml/2006/table">
            <a:tbl>
              <a:tblPr firstRow="1" bandRow="1">
                <a:effectLst/>
                <a:tableStyleId>{284E427A-3D55-4303-BF80-6455036E1DE7}</a:tableStyleId>
              </a:tblPr>
              <a:tblGrid>
                <a:gridCol w="3067665"/>
                <a:gridCol w="30410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de véhicules impliqués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DA3D24"/>
                          </a:solidFill>
                          <a:latin typeface="Verdana"/>
                          <a:cs typeface="Verdana"/>
                        </a:rPr>
                        <a:t>Nombre d’accidents</a:t>
                      </a:r>
                      <a:endParaRPr lang="fr-FR" sz="1400" b="0" dirty="0">
                        <a:solidFill>
                          <a:srgbClr val="DA3D24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CD9C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Un seul véhicule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Deux véhicules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Trois véhicules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503D33"/>
                          </a:solidFill>
                          <a:latin typeface="Verdana"/>
                          <a:cs typeface="Verdana"/>
                        </a:rPr>
                        <a:t>Quatre véhicules ou plus</a:t>
                      </a:r>
                      <a:endParaRPr lang="fr-FR" sz="12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503D33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Facteurs de chaque accident</a:t>
            </a:r>
          </a:p>
        </p:txBody>
      </p:sp>
      <p:sp>
        <p:nvSpPr>
          <p:cNvPr id="10242" name="ZoneTexte 11"/>
          <p:cNvSpPr txBox="1">
            <a:spLocks noChangeArrowheads="1"/>
          </p:cNvSpPr>
          <p:nvPr/>
        </p:nvSpPr>
        <p:spPr bwMode="auto">
          <a:xfrm>
            <a:off x="1081088" y="2849563"/>
            <a:ext cx="7183437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Précisez ici les causes connues ou supposées des accidents que vous avez recensés. </a:t>
            </a:r>
            <a:b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</a:br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(ex : somnolence, vitesse excessive, consommation d’alcool, refus de priorité…)</a:t>
            </a:r>
          </a:p>
          <a:p>
            <a:pPr eaLnBrk="1" hangingPunct="1"/>
            <a:endParaRPr lang="fr-FR" sz="18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1024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53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ENQUÊTE  I  FACTEURS D’ACCIDENTS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176</Words>
  <Application>Microsoft Macintosh PowerPoint</Application>
  <PresentationFormat>Présentation à l'écran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ＭＳ Ｐゴシック</vt:lpstr>
      <vt:lpstr>Arial</vt:lpstr>
      <vt:lpstr>Verdana</vt:lpstr>
      <vt:lpstr>Myriad Pro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Sarah Maurit</dc:creator>
  <cp:lastModifiedBy>Sarah Maurit</cp:lastModifiedBy>
  <cp:revision>78</cp:revision>
  <dcterms:created xsi:type="dcterms:W3CDTF">2015-06-11T17:17:39Z</dcterms:created>
  <dcterms:modified xsi:type="dcterms:W3CDTF">2020-03-02T15:44:01Z</dcterms:modified>
</cp:coreProperties>
</file>